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50f6025e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50f6025e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31541bb17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31541bb17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1541bb1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1541bb1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31541bb1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31541bb1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31541bb17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31541bb17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1541bb17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1541bb17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324ebae9f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324ebae9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2975a1f6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32975a1f6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43cf3738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43cf373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573d9ba3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573d9ba3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31541bb1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31541bb1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168e50f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168e50f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31541bb17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31541bb17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31541bb17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31541bb17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31541bb174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31541bb174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31541bb17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31541bb17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32975a1f6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2975a1f6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31541bb17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31541bb17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jpg"/><Relationship Id="rId4" Type="http://schemas.openxmlformats.org/officeDocument/2006/relationships/image" Target="../media/image34.png"/><Relationship Id="rId5" Type="http://schemas.openxmlformats.org/officeDocument/2006/relationships/image" Target="../media/image37.jpg"/><Relationship Id="rId6" Type="http://schemas.openxmlformats.org/officeDocument/2006/relationships/image" Target="../media/image3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X5PpBx6B6p32p2aZGIhtkRaMYMVXD-fU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flipH="1">
            <a:off x="409250" y="2144588"/>
            <a:ext cx="6366600" cy="283500"/>
          </a:xfrm>
          <a:prstGeom prst="parallelogram">
            <a:avLst>
              <a:gd fmla="val 25000" name="adj"/>
            </a:avLst>
          </a:prstGeom>
          <a:solidFill>
            <a:srgbClr val="B4A7D6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-119175" y="1317450"/>
            <a:ext cx="589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120"/>
              <a:t>   </a:t>
            </a:r>
            <a:r>
              <a:rPr lang="en" sz="5120"/>
              <a:t>Miranda Carson</a:t>
            </a:r>
            <a:endParaRPr sz="5120"/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3116725" y="2393200"/>
            <a:ext cx="54075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Mechanical Engineering Portfolio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5858825" y="4150350"/>
            <a:ext cx="2665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mscarson@alum.mit.edu</a:t>
            </a:r>
            <a:endParaRPr sz="17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(617) 802-1515</a:t>
            </a:r>
            <a:endParaRPr sz="1700"/>
          </a:p>
        </p:txBody>
      </p:sp>
      <p:sp>
        <p:nvSpPr>
          <p:cNvPr id="58" name="Google Shape;58;p13"/>
          <p:cNvSpPr txBox="1"/>
          <p:nvPr/>
        </p:nvSpPr>
        <p:spPr>
          <a:xfrm>
            <a:off x="507350" y="2048845"/>
            <a:ext cx="2352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</a:rPr>
              <a:t>MIT BSME      E.I.T.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5" y="774925"/>
            <a:ext cx="4615450" cy="31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Classwork: Design &amp; Manufacturing II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4">
            <a:alphaModFix/>
          </a:blip>
          <a:srcRect b="19447" l="0" r="0" t="14133"/>
          <a:stretch/>
        </p:blipFill>
        <p:spPr>
          <a:xfrm>
            <a:off x="5074650" y="1675837"/>
            <a:ext cx="3857626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8850" y="3026375"/>
            <a:ext cx="2753024" cy="2065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5426100" y="470825"/>
            <a:ext cx="3406200" cy="19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Produced 50 yo-yos as a team of 3 students, focus on fabrication processes, DFM, manufacturability, and tolerance analysis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200688" y="3395450"/>
            <a:ext cx="2742600" cy="19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/>
              <a:t>Competitive RC robot challenge on complex game board. Cars are designed &amp; fabricated independently from raw materials in the class’ machine shop.</a:t>
            </a:r>
            <a:endParaRPr sz="1600"/>
          </a:p>
        </p:txBody>
      </p:sp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75" y="572700"/>
            <a:ext cx="4991850" cy="28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type="title"/>
          </p:nvPr>
        </p:nvSpPr>
        <p:spPr>
          <a:xfrm>
            <a:off x="152700" y="0"/>
            <a:ext cx="867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Classwork: Design &amp; Manufacturing I</a:t>
            </a:r>
            <a:endParaRPr/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864650"/>
            <a:ext cx="3033525" cy="2163325"/>
          </a:xfrm>
          <a:prstGeom prst="rect">
            <a:avLst/>
          </a:prstGeom>
          <a:noFill/>
          <a:ln cap="flat" cmpd="sng" w="2857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4734" y="78500"/>
            <a:ext cx="2872591" cy="4865625"/>
          </a:xfrm>
          <a:prstGeom prst="rect">
            <a:avLst/>
          </a:prstGeom>
          <a:noFill/>
          <a:ln cap="flat" cmpd="sng" w="2857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-600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457200" y="-146088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63" y="533102"/>
            <a:ext cx="3994312" cy="37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700" y="486175"/>
            <a:ext cx="4920301" cy="3771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4"/>
          <p:cNvCxnSpPr/>
          <p:nvPr/>
        </p:nvCxnSpPr>
        <p:spPr>
          <a:xfrm>
            <a:off x="5625525" y="1440050"/>
            <a:ext cx="833100" cy="384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24"/>
          <p:cNvCxnSpPr/>
          <p:nvPr/>
        </p:nvCxnSpPr>
        <p:spPr>
          <a:xfrm>
            <a:off x="4600050" y="1936775"/>
            <a:ext cx="1089600" cy="1041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4"/>
          <p:cNvCxnSpPr/>
          <p:nvPr/>
        </p:nvCxnSpPr>
        <p:spPr>
          <a:xfrm>
            <a:off x="6378625" y="270350"/>
            <a:ext cx="1586100" cy="352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4"/>
          <p:cNvCxnSpPr/>
          <p:nvPr/>
        </p:nvCxnSpPr>
        <p:spPr>
          <a:xfrm flipH="1" rot="10800000">
            <a:off x="4519925" y="3779450"/>
            <a:ext cx="801000" cy="19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24"/>
          <p:cNvSpPr txBox="1"/>
          <p:nvPr/>
        </p:nvSpPr>
        <p:spPr>
          <a:xfrm>
            <a:off x="5769725" y="101575"/>
            <a:ext cx="10896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Hook</a:t>
            </a:r>
            <a:endParaRPr b="1"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4984600" y="719100"/>
            <a:ext cx="17304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Boom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with Telescoping Struts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4163125" y="1387700"/>
            <a:ext cx="10053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Triangle Brackets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4103325" y="3887725"/>
            <a:ext cx="18105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4 powered wheels (Spring RC)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" name="Google Shape;160;p24"/>
          <p:cNvCxnSpPr/>
          <p:nvPr/>
        </p:nvCxnSpPr>
        <p:spPr>
          <a:xfrm flipH="1" rot="10800000">
            <a:off x="1475475" y="3090550"/>
            <a:ext cx="176400" cy="945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4"/>
          <p:cNvCxnSpPr/>
          <p:nvPr/>
        </p:nvCxnSpPr>
        <p:spPr>
          <a:xfrm>
            <a:off x="962725" y="847200"/>
            <a:ext cx="304500" cy="7371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2" name="Google Shape;162;p24"/>
          <p:cNvSpPr txBox="1"/>
          <p:nvPr/>
        </p:nvSpPr>
        <p:spPr>
          <a:xfrm>
            <a:off x="762275" y="478650"/>
            <a:ext cx="1233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Winch Motor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581725" y="3963550"/>
            <a:ext cx="22113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alibri"/>
                <a:ea typeface="Calibri"/>
                <a:cs typeface="Calibri"/>
                <a:sym typeface="Calibri"/>
              </a:rPr>
              <a:t>Boom Angle Motor</a:t>
            </a:r>
            <a:endParaRPr b="1" sz="1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892" y="0"/>
            <a:ext cx="600221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Solutions for Gemotions LLC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 rotWithShape="1">
          <a:blip r:embed="rId3">
            <a:alphaModFix/>
          </a:blip>
          <a:srcRect b="0" l="8061" r="4411" t="0"/>
          <a:stretch/>
        </p:blipFill>
        <p:spPr>
          <a:xfrm>
            <a:off x="4350660" y="1091050"/>
            <a:ext cx="4355740" cy="374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00" y="1091050"/>
            <a:ext cx="3804450" cy="3747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467300" y="572700"/>
            <a:ext cx="402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Escher-inspired Tesselating Candies</a:t>
            </a:r>
            <a:endParaRPr/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5">
            <a:alphaModFix/>
          </a:blip>
          <a:srcRect b="0" l="4752" r="0" t="0"/>
          <a:stretch/>
        </p:blipFill>
        <p:spPr>
          <a:xfrm>
            <a:off x="6391775" y="111425"/>
            <a:ext cx="2440525" cy="7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375" y="807475"/>
            <a:ext cx="4470900" cy="3366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64" y="782288"/>
            <a:ext cx="4470911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b="11516" l="0" r="0" t="24183"/>
          <a:stretch/>
        </p:blipFill>
        <p:spPr>
          <a:xfrm>
            <a:off x="2208100" y="1493125"/>
            <a:ext cx="3430698" cy="294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 rotWithShape="1">
          <a:blip r:embed="rId4">
            <a:alphaModFix/>
          </a:blip>
          <a:srcRect b="0" l="0" r="0" t="63256"/>
          <a:stretch/>
        </p:blipFill>
        <p:spPr>
          <a:xfrm rot="5400000">
            <a:off x="-780112" y="1626024"/>
            <a:ext cx="3878374" cy="189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5">
            <a:alphaModFix/>
          </a:blip>
          <a:srcRect b="28514" l="7917" r="12673" t="27112"/>
          <a:stretch/>
        </p:blipFill>
        <p:spPr>
          <a:xfrm>
            <a:off x="5851500" y="2750825"/>
            <a:ext cx="3063249" cy="22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 rotWithShape="1">
          <a:blip r:embed="rId6">
            <a:alphaModFix/>
          </a:blip>
          <a:srcRect b="8143" l="0" r="0" t="19789"/>
          <a:stretch/>
        </p:blipFill>
        <p:spPr>
          <a:xfrm>
            <a:off x="6034968" y="1"/>
            <a:ext cx="2696309" cy="2590802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/>
        </p:nvSpPr>
        <p:spPr>
          <a:xfrm>
            <a:off x="2299225" y="176550"/>
            <a:ext cx="34308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pass, low cost validation of overmolding process with silicone molds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Materials: </a:t>
            </a:r>
            <a:r>
              <a:rPr lang="en"/>
              <a:t>Chocolate</a:t>
            </a:r>
            <a:r>
              <a:rPr lang="en"/>
              <a:t>, Caramel, Isomalt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Solutions for Edge Vanworks</a:t>
            </a:r>
            <a:endParaRPr/>
          </a:p>
        </p:txBody>
      </p:sp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3025" y="49725"/>
            <a:ext cx="1529625" cy="82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 rotWithShape="1">
          <a:blip r:embed="rId4">
            <a:alphaModFix/>
          </a:blip>
          <a:srcRect b="11862" l="9118" r="7603" t="10708"/>
          <a:stretch/>
        </p:blipFill>
        <p:spPr>
          <a:xfrm>
            <a:off x="202438" y="2902948"/>
            <a:ext cx="4608598" cy="212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 rotWithShape="1">
          <a:blip r:embed="rId5">
            <a:alphaModFix/>
          </a:blip>
          <a:srcRect b="15275" l="16398" r="3882" t="17284"/>
          <a:stretch/>
        </p:blipFill>
        <p:spPr>
          <a:xfrm>
            <a:off x="202438" y="1017725"/>
            <a:ext cx="4608598" cy="1934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6425" y="1558400"/>
            <a:ext cx="4128850" cy="309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Design Solutions for Gemotions LLC</a:t>
            </a:r>
            <a:endParaRPr sz="2820"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384" y="1152476"/>
            <a:ext cx="7239917" cy="33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 rotWithShape="1">
          <a:blip r:embed="rId4">
            <a:alphaModFix/>
          </a:blip>
          <a:srcRect b="0" l="4752" r="0" t="0"/>
          <a:stretch/>
        </p:blipFill>
        <p:spPr>
          <a:xfrm>
            <a:off x="6500825" y="143050"/>
            <a:ext cx="2440525" cy="7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932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Classwork: Product Engineering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35575" y="603850"/>
            <a:ext cx="467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ReVise uses the concept of granular jamming to conform its jaw faces to irregular workpiece geometry, increasing surface area contact to maximize holding force and minimize damage to workpiece.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5291" y="0"/>
            <a:ext cx="418871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14534" l="11335" r="11343" t="20403"/>
          <a:stretch/>
        </p:blipFill>
        <p:spPr>
          <a:xfrm>
            <a:off x="188925" y="2520025"/>
            <a:ext cx="4671227" cy="262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265725" y="1172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8250"/>
            <a:ext cx="3856876" cy="257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6398"/>
            <a:ext cx="3856876" cy="256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14534" l="11335" r="11343" t="20403"/>
          <a:stretch/>
        </p:blipFill>
        <p:spPr>
          <a:xfrm>
            <a:off x="3655550" y="644525"/>
            <a:ext cx="5738900" cy="322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75" y="364001"/>
            <a:ext cx="8475249" cy="447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Color “Miniscope” Micro-Endoscope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5" y="1202800"/>
            <a:ext cx="3947177" cy="394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23431" l="0" r="1361" t="16116"/>
          <a:stretch/>
        </p:blipFill>
        <p:spPr>
          <a:xfrm>
            <a:off x="3937260" y="2750810"/>
            <a:ext cx="5206750" cy="23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 b="0" l="1180" r="2023" t="0"/>
          <a:stretch/>
        </p:blipFill>
        <p:spPr>
          <a:xfrm>
            <a:off x="3939540" y="577240"/>
            <a:ext cx="5206751" cy="215025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-76200" y="481925"/>
            <a:ext cx="410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V</a:t>
            </a:r>
            <a:r>
              <a:rPr lang="en" sz="1700"/>
              <a:t>isualise activity from discrete neuron populations simultaneously</a:t>
            </a:r>
            <a:endParaRPr sz="1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3753" t="0"/>
          <a:stretch/>
        </p:blipFill>
        <p:spPr>
          <a:xfrm>
            <a:off x="123600" y="881325"/>
            <a:ext cx="4042700" cy="40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675" y="881326"/>
            <a:ext cx="3765740" cy="40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1513" y="297799"/>
            <a:ext cx="2240973" cy="22409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464825" y="110225"/>
            <a:ext cx="275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Simpler overall design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Easier to align fiber ferrule</a:t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5775950" y="131825"/>
            <a:ext cx="2957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Fiber &amp; coaxial cables aligned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Less obtrusive to animal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More precise assembly required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6">
            <a:alphaModFix/>
          </a:blip>
          <a:srcRect b="12908" l="0" r="0" t="11471"/>
          <a:stretch/>
        </p:blipFill>
        <p:spPr>
          <a:xfrm>
            <a:off x="3815600" y="3746950"/>
            <a:ext cx="1512800" cy="132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152475"/>
            <a:ext cx="83583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(Video)</a:t>
            </a:r>
            <a:endParaRPr/>
          </a:p>
        </p:txBody>
      </p:sp>
      <p:pic>
        <p:nvPicPr>
          <p:cNvPr id="112" name="Google Shape;112;p19" title="VID_20210810_16343132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325" y="209675"/>
            <a:ext cx="6435700" cy="48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Two Color Miniscope is currently being used in live experiments</a:t>
            </a:r>
            <a:endParaRPr sz="2320"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3463"/>
            <a:ext cx="8839200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9500" y="445027"/>
            <a:ext cx="5426152" cy="26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4">
            <a:alphaModFix/>
          </a:blip>
          <a:srcRect b="31921" l="0" r="0" t="26873"/>
          <a:stretch/>
        </p:blipFill>
        <p:spPr>
          <a:xfrm>
            <a:off x="230450" y="2657225"/>
            <a:ext cx="4393893" cy="241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